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7" r:id="rId3"/>
    <p:sldId id="262" r:id="rId4"/>
    <p:sldId id="260" r:id="rId5"/>
    <p:sldId id="291" r:id="rId6"/>
    <p:sldId id="293" r:id="rId7"/>
    <p:sldId id="294" r:id="rId8"/>
    <p:sldId id="296" r:id="rId9"/>
    <p:sldId id="298" r:id="rId10"/>
    <p:sldId id="297" r:id="rId11"/>
    <p:sldId id="299" r:id="rId12"/>
    <p:sldId id="300" r:id="rId13"/>
    <p:sldId id="301" r:id="rId14"/>
    <p:sldId id="259" r:id="rId15"/>
    <p:sldId id="302" r:id="rId16"/>
    <p:sldId id="303" r:id="rId17"/>
    <p:sldId id="304" r:id="rId18"/>
    <p:sldId id="305" r:id="rId19"/>
    <p:sldId id="306" r:id="rId20"/>
    <p:sldId id="307" r:id="rId21"/>
    <p:sldId id="26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48" y="48"/>
      </p:cViewPr>
      <p:guideLst>
        <p:guide orient="horz" pos="2135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6118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c0a3f0e65_0_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c0a3f0e6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158412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and body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 idx="0"/>
          </p:nvPr>
        </p:nvSpPr>
        <p:spPr>
          <a:xfrm>
            <a:off x="415600" y="593366"/>
            <a:ext cx="11360800" cy="763600"/>
          </a:xfrm>
          <a:prstGeom prst="rect">
            <a:avLst/>
          </a:prstGeom>
        </p:spPr>
        <p:txBody>
          <a:bodyPr wrap="square" lIns="91424" tIns="91424" rIns="91424" bIns="91424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91424" tIns="91424" rIns="91424" bIns="91424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021993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0338" y="461019"/>
            <a:ext cx="6229889" cy="9295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500" b="1">
                <a:solidFill>
                  <a:schemeClr val="bg1"/>
                </a:solidFill>
              </a:rPr>
              <a:t>대출 상환 여부 예측</a:t>
            </a:r>
            <a:endParaRPr lang="ko-KR" altLang="en-US" sz="5500" b="1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1"/>
          <p:cNvSpPr txBox="1"/>
          <p:nvPr/>
        </p:nvSpPr>
        <p:spPr>
          <a:xfrm>
            <a:off x="9378225" y="4132823"/>
            <a:ext cx="2259330" cy="17911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ko-KR" altLang="en-US" sz="2800" b="1">
                <a:solidFill>
                  <a:schemeClr val="bg1"/>
                </a:solidFill>
              </a:rPr>
              <a:t>팀원 </a:t>
            </a:r>
            <a:r>
              <a:rPr lang="en-US" altLang="ko-KR" sz="2800" b="1">
                <a:solidFill>
                  <a:schemeClr val="bg1"/>
                </a:solidFill>
              </a:rPr>
              <a:t>:</a:t>
            </a:r>
            <a:r>
              <a:rPr lang="ko-KR" altLang="en-US" sz="2800" b="1">
                <a:solidFill>
                  <a:schemeClr val="bg1"/>
                </a:solidFill>
              </a:rPr>
              <a:t> 오현지</a:t>
            </a:r>
            <a:endParaRPr lang="ko-KR" altLang="en-US" sz="2800" b="1">
              <a:solidFill>
                <a:schemeClr val="bg1"/>
              </a:solidFill>
            </a:endParaRPr>
          </a:p>
          <a:p>
            <a:pPr lvl="0" algn="r">
              <a:defRPr/>
            </a:pPr>
            <a:r>
              <a:rPr lang="ko-KR" altLang="en-US" sz="2800" b="1">
                <a:solidFill>
                  <a:schemeClr val="bg1"/>
                </a:solidFill>
              </a:rPr>
              <a:t>윤현석</a:t>
            </a:r>
            <a:endParaRPr lang="ko-KR" altLang="en-US" sz="2800" b="1">
              <a:solidFill>
                <a:schemeClr val="bg1"/>
              </a:solidFill>
            </a:endParaRPr>
          </a:p>
          <a:p>
            <a:pPr lvl="0" algn="r">
              <a:defRPr/>
            </a:pPr>
            <a:r>
              <a:rPr lang="ko-KR" altLang="en-US" sz="2800" b="1">
                <a:solidFill>
                  <a:schemeClr val="bg1"/>
                </a:solidFill>
              </a:rPr>
              <a:t>정나영</a:t>
            </a:r>
            <a:endParaRPr lang="ko-KR" altLang="en-US" sz="2800" b="1">
              <a:solidFill>
                <a:schemeClr val="bg1"/>
              </a:solidFill>
            </a:endParaRPr>
          </a:p>
          <a:p>
            <a:pPr lvl="0" algn="r">
              <a:defRPr/>
            </a:pPr>
            <a:r>
              <a:rPr lang="ko-KR" altLang="en-US" sz="2800" b="1">
                <a:solidFill>
                  <a:schemeClr val="bg1"/>
                </a:solidFill>
              </a:rPr>
              <a:t>한성민</a:t>
            </a:r>
            <a:endParaRPr lang="ko-KR" altLang="en-US" sz="2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6" name="Google Shape;100;p19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601254" y="1529232"/>
            <a:ext cx="3731674" cy="267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95011" y="1528808"/>
            <a:ext cx="3374192" cy="242179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71263" y="1613662"/>
            <a:ext cx="3510748" cy="2271993"/>
          </a:xfrm>
          <a:prstGeom prst="rect">
            <a:avLst/>
          </a:prstGeom>
        </p:spPr>
      </p:pic>
      <p:sp>
        <p:nvSpPr>
          <p:cNvPr id="29" name="가로 글상자 28"/>
          <p:cNvSpPr txBox="1"/>
          <p:nvPr/>
        </p:nvSpPr>
        <p:spPr>
          <a:xfrm>
            <a:off x="2340429" y="4876801"/>
            <a:ext cx="8717643" cy="914400"/>
          </a:xfrm>
          <a:prstGeom prst="rect">
            <a:avLst/>
          </a:prstGeom>
        </p:spPr>
        <p:txBody>
          <a:bodyPr wrap="none"/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0" cap="none" spc="0" normalizeH="0" baseline="0" mc:Ignorable="hp" hp:hslEmbossed="0">
                <a:solidFill>
                  <a:schemeClr val="dk2"/>
                </a:solidFill>
                <a:latin typeface="굴림"/>
                <a:ea typeface="굴림"/>
                <a:cs typeface="Arial"/>
                <a:sym typeface="Arial"/>
              </a:rPr>
              <a:t>상환여부에 관련된 데이터들은 상환여부 비율과 비슷한 양상을 보임</a:t>
            </a:r>
            <a:endParaRPr/>
          </a:p>
        </p:txBody>
      </p:sp>
      <p:sp>
        <p:nvSpPr>
          <p:cNvPr id="30" name="TextBox 2"/>
          <p:cNvSpPr txBox="1"/>
          <p:nvPr/>
        </p:nvSpPr>
        <p:spPr>
          <a:xfrm>
            <a:off x="1127760" y="137160"/>
            <a:ext cx="55579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Part 3</a:t>
            </a:r>
            <a:endParaRPr lang="en-US" altLang="ko-KR" sz="1000">
              <a:solidFill>
                <a:schemeClr val="tx1"/>
              </a:solidFill>
            </a:endParaRPr>
          </a:p>
        </p:txBody>
      </p:sp>
      <p:sp>
        <p:nvSpPr>
          <p:cNvPr id="31" name="TextBox 3"/>
          <p:cNvSpPr txBox="1"/>
          <p:nvPr/>
        </p:nvSpPr>
        <p:spPr>
          <a:xfrm>
            <a:off x="1164499" y="392452"/>
            <a:ext cx="2644562" cy="367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/>
                </a:solidFill>
              </a:rPr>
              <a:t>EDA</a:t>
            </a:r>
            <a:r>
              <a:rPr lang="ko-KR" altLang="en-US" spc="300">
                <a:solidFill>
                  <a:schemeClr val="tx1"/>
                </a:solidFill>
              </a:rPr>
              <a:t> 및 전처리</a:t>
            </a:r>
            <a:endParaRPr lang="ko-KR" altLang="en-US" spc="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55242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Google Shape;98;p19"/>
          <p:cNvSpPr txBox="1"/>
          <p:nvPr/>
        </p:nvSpPr>
        <p:spPr>
          <a:xfrm>
            <a:off x="8022957" y="1869364"/>
            <a:ext cx="2631300" cy="3364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rmAutofit/>
          </a:bodyPr>
          <a:lstStyle/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0" cap="none" spc="0" normalizeH="0" baseline="0" mc:Ignorable="hp" hp:hslEmbossed="0">
                <a:solidFill>
                  <a:schemeClr val="dk2"/>
                </a:solidFill>
                <a:latin typeface="굴림"/>
                <a:ea typeface="굴림"/>
                <a:cs typeface="Arial"/>
                <a:sym typeface="Arial"/>
              </a:rPr>
              <a:t>데이터 상관관계 분석을 통해 변수간의 관계를 파악함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0" cap="none" spc="0" normalizeH="0" baseline="0" mc:Ignorable="hp" hp:hslEmbossed="0">
              <a:solidFill>
                <a:schemeClr val="dk2"/>
              </a:solidFill>
              <a:latin typeface="굴림"/>
              <a:ea typeface="굴림"/>
              <a:cs typeface="Arial"/>
              <a:sym typeface="Arial"/>
            </a:endParaRPr>
          </a:p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0" cap="none" spc="0" normalizeH="0" baseline="0" mc:Ignorable="hp" hp:hslEmbossed="0">
                <a:solidFill>
                  <a:schemeClr val="dk2"/>
                </a:solidFill>
                <a:latin typeface="굴림"/>
                <a:ea typeface="굴림"/>
                <a:cs typeface="Arial"/>
                <a:sym typeface="Arial"/>
              </a:rPr>
              <a:t>대출 기간에 큰 영향을 미치는 것으로 파악함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0" cap="none" spc="0" normalizeH="0" baseline="0" mc:Ignorable="hp" hp:hslEmbossed="0">
              <a:solidFill>
                <a:schemeClr val="dk2"/>
              </a:solidFill>
              <a:latin typeface="굴림"/>
              <a:ea typeface="굴림"/>
              <a:cs typeface="Arial"/>
              <a:sym typeface="Arial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7237" y="1274480"/>
            <a:ext cx="6250854" cy="4717252"/>
          </a:xfrm>
          <a:prstGeom prst="rect">
            <a:avLst/>
          </a:prstGeom>
        </p:spPr>
      </p:pic>
      <p:sp>
        <p:nvSpPr>
          <p:cNvPr id="32" name="TextBox 2"/>
          <p:cNvSpPr txBox="1"/>
          <p:nvPr/>
        </p:nvSpPr>
        <p:spPr>
          <a:xfrm>
            <a:off x="1127760" y="137160"/>
            <a:ext cx="55579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Part 3</a:t>
            </a:r>
            <a:endParaRPr lang="en-US" altLang="ko-KR" sz="1000">
              <a:solidFill>
                <a:schemeClr val="tx1"/>
              </a:solidFill>
            </a:endParaRPr>
          </a:p>
        </p:txBody>
      </p:sp>
      <p:sp>
        <p:nvSpPr>
          <p:cNvPr id="33" name="TextBox 3"/>
          <p:cNvSpPr txBox="1"/>
          <p:nvPr/>
        </p:nvSpPr>
        <p:spPr>
          <a:xfrm>
            <a:off x="1164499" y="392452"/>
            <a:ext cx="2644562" cy="367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/>
                </a:solidFill>
              </a:rPr>
              <a:t>EDA</a:t>
            </a:r>
            <a:r>
              <a:rPr lang="ko-KR" altLang="en-US" spc="300">
                <a:solidFill>
                  <a:schemeClr val="tx1"/>
                </a:solidFill>
              </a:rPr>
              <a:t> 및 전처리</a:t>
            </a:r>
            <a:endParaRPr lang="ko-KR" altLang="en-US" spc="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902176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"/>
          <p:cNvSpPr txBox="1"/>
          <p:nvPr/>
        </p:nvSpPr>
        <p:spPr>
          <a:xfrm>
            <a:off x="1127760" y="137160"/>
            <a:ext cx="55579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Part 3</a:t>
            </a:r>
            <a:endParaRPr lang="en-US" altLang="ko-KR" sz="1000">
              <a:solidFill>
                <a:schemeClr val="tx1"/>
              </a:solidFill>
            </a:endParaRPr>
          </a:p>
        </p:txBody>
      </p:sp>
      <p:sp>
        <p:nvSpPr>
          <p:cNvPr id="31" name="TextBox 3"/>
          <p:cNvSpPr txBox="1"/>
          <p:nvPr/>
        </p:nvSpPr>
        <p:spPr>
          <a:xfrm>
            <a:off x="1164499" y="392452"/>
            <a:ext cx="2644562" cy="367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/>
                </a:solidFill>
              </a:rPr>
              <a:t>EDA</a:t>
            </a:r>
            <a:r>
              <a:rPr lang="ko-KR" altLang="en-US" spc="300">
                <a:solidFill>
                  <a:schemeClr val="tx1"/>
                </a:solidFill>
              </a:rPr>
              <a:t> 및 전처리</a:t>
            </a:r>
            <a:endParaRPr lang="ko-KR" altLang="en-US" spc="300">
              <a:solidFill>
                <a:schemeClr val="tx1"/>
              </a:solidFill>
            </a:endParaRPr>
          </a:p>
        </p:txBody>
      </p:sp>
      <p:sp>
        <p:nvSpPr>
          <p:cNvPr id="32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902500"/>
            <a:ext cx="10625171" cy="5240856"/>
          </a:xfrm>
          <a:prstGeom prst="rect">
            <a:avLst/>
          </a:prstGeom>
        </p:spPr>
        <p:txBody>
          <a:bodyPr wrap="square" lIns="91424" tIns="91424" rIns="91424" bIns="91424" anchor="t" anchorCtr="0">
            <a:normAutofit lnSpcReduction="10000"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25000"/>
              <a:buChar char="●"/>
              <a:defRPr/>
            </a:pPr>
            <a:r>
              <a:rPr lang="ko">
                <a:latin typeface="굴림"/>
                <a:ea typeface="굴림"/>
              </a:rPr>
              <a:t>Drop</a:t>
            </a:r>
            <a:endParaRPr lang="ko">
              <a:latin typeface="굴림"/>
              <a:ea typeface="굴림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ct val="25000"/>
              <a:buChar char="○"/>
              <a:defRPr/>
            </a:pPr>
            <a:r>
              <a:rPr lang="ko" sz="1800">
                <a:latin typeface="굴림"/>
                <a:ea typeface="굴림"/>
              </a:rPr>
              <a:t>Loan_ID :  연관성을 찾을 수 없어서 데이터에서 제외함</a:t>
            </a:r>
            <a:endParaRPr lang="ko" sz="1800">
              <a:latin typeface="굴림"/>
              <a:ea typeface="굴림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ct val="25000"/>
              <a:buChar char="○"/>
              <a:defRPr/>
            </a:pPr>
            <a:r>
              <a:rPr lang="ko" sz="1800">
                <a:latin typeface="굴림"/>
                <a:ea typeface="굴림"/>
              </a:rPr>
              <a:t>due_date : terms로 대체 가능하여 데이터에서 제외함</a:t>
            </a:r>
            <a:endParaRPr lang="ko" sz="1800">
              <a:latin typeface="굴림"/>
              <a:ea typeface="굴림"/>
            </a:endParaRPr>
          </a:p>
          <a:p>
            <a:pPr marL="571500" lvl="1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" sz="1800">
              <a:latin typeface="굴림"/>
              <a:ea typeface="굴림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25000"/>
              <a:buChar char="●"/>
              <a:defRPr/>
            </a:pPr>
            <a:r>
              <a:rPr lang="ko">
                <a:latin typeface="굴림"/>
                <a:ea typeface="굴림"/>
              </a:rPr>
              <a:t>범주형 변수 인코딩</a:t>
            </a:r>
            <a:endParaRPr lang="ko">
              <a:latin typeface="굴림"/>
              <a:ea typeface="굴림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ct val="25000"/>
              <a:buChar char="○"/>
              <a:defRPr/>
            </a:pPr>
            <a:r>
              <a:rPr lang="ko" sz="1800">
                <a:latin typeface="굴림"/>
                <a:ea typeface="굴림"/>
              </a:rPr>
              <a:t>Loan_status : 대출 상태에 따라 0,1,2 변경</a:t>
            </a:r>
            <a:endParaRPr lang="ko" sz="1800">
              <a:latin typeface="굴림"/>
              <a:ea typeface="굴림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ct val="25000"/>
              <a:buChar char="○"/>
              <a:defRPr/>
            </a:pPr>
            <a:r>
              <a:rPr lang="ko" sz="1800">
                <a:latin typeface="굴림"/>
                <a:ea typeface="굴림"/>
              </a:rPr>
              <a:t>age : 10살 단위로 범위를 나눔</a:t>
            </a:r>
            <a:endParaRPr lang="ko" sz="1800">
              <a:latin typeface="굴림"/>
              <a:ea typeface="굴림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ct val="25000"/>
              <a:buChar char="○"/>
              <a:defRPr/>
            </a:pPr>
            <a:r>
              <a:rPr lang="ko" sz="1800">
                <a:latin typeface="굴림"/>
                <a:ea typeface="굴림"/>
              </a:rPr>
              <a:t>education : 교육 수준을 숫자로 0,1,2,3 변경</a:t>
            </a:r>
            <a:endParaRPr lang="ko" sz="1800">
              <a:latin typeface="굴림"/>
              <a:ea typeface="굴림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ct val="25000"/>
              <a:buChar char="○"/>
              <a:defRPr/>
            </a:pPr>
            <a:r>
              <a:rPr lang="ko" sz="1800">
                <a:latin typeface="굴림"/>
                <a:ea typeface="굴림"/>
              </a:rPr>
              <a:t>Gender : 0,1 변경</a:t>
            </a:r>
            <a:endParaRPr lang="ko" sz="1800">
              <a:latin typeface="굴림"/>
              <a:ea typeface="굴림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ct val="25000"/>
              <a:buChar char="○"/>
              <a:defRPr/>
            </a:pPr>
            <a:endParaRPr lang="ko" sz="1800">
              <a:latin typeface="굴림"/>
              <a:ea typeface="굴림"/>
            </a:endParaRPr>
          </a:p>
          <a:p>
            <a:pPr marL="571500" lvl="1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" sz="1800">
              <a:latin typeface="굴림"/>
              <a:ea typeface="굴림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25000"/>
              <a:buChar char="●"/>
              <a:defRPr/>
            </a:pPr>
            <a:r>
              <a:rPr lang="ko">
                <a:latin typeface="굴림"/>
                <a:ea typeface="굴림"/>
              </a:rPr>
              <a:t>effective_date,paid_off_date : 월, 일, 시간으로 값을 나눔</a:t>
            </a:r>
            <a:endParaRPr lang="ko">
              <a:latin typeface="굴림"/>
              <a:ea typeface="굴림"/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>
                <a:latin typeface="굴림"/>
                <a:ea typeface="굴림"/>
              </a:rPr>
              <a:t>-&gt; 각각 새로운 데이터 month, day, hour로 데이터를 추출함</a:t>
            </a:r>
            <a:endParaRPr lang="ko">
              <a:latin typeface="굴림"/>
              <a:ea typeface="굴림"/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">
              <a:latin typeface="굴림"/>
              <a:ea typeface="굴림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25000"/>
              <a:buChar char="●"/>
              <a:defRPr/>
            </a:pPr>
            <a:r>
              <a:rPr lang="ko">
                <a:latin typeface="굴림"/>
                <a:ea typeface="굴림"/>
              </a:rPr>
              <a:t>pate_due_days 결측치가 존재했지만, 기간안에 갚은 것이라 0으로 수정</a:t>
            </a:r>
            <a:endParaRPr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949468503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>
            <a:lumMod val="60000"/>
            <a:lumOff val="4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66385" y="2823410"/>
            <a:ext cx="1487805" cy="4512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400" spc="600">
                <a:solidFill>
                  <a:schemeClr val="bg1"/>
                </a:solidFill>
              </a:rPr>
              <a:t>Part 4</a:t>
            </a:r>
            <a:endParaRPr lang="en-US" altLang="ko-KR" sz="2400" spc="6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7610" y="3438435"/>
            <a:ext cx="4459604" cy="6363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3600" b="1" spc="600">
                <a:solidFill>
                  <a:schemeClr val="bg1"/>
                </a:solidFill>
              </a:rPr>
              <a:t>모델 선정 및 학습</a:t>
            </a:r>
            <a:endParaRPr lang="ko-KR" altLang="en-US" sz="3600" b="1" spc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"/>
          <p:cNvSpPr txBox="1"/>
          <p:nvPr/>
        </p:nvSpPr>
        <p:spPr>
          <a:xfrm>
            <a:off x="1127760" y="137160"/>
            <a:ext cx="55579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Part 4</a:t>
            </a:r>
            <a:endParaRPr lang="en-US" altLang="ko-KR" sz="1000">
              <a:solidFill>
                <a:schemeClr val="tx1"/>
              </a:solidFill>
            </a:endParaRPr>
          </a:p>
        </p:txBody>
      </p:sp>
      <p:sp>
        <p:nvSpPr>
          <p:cNvPr id="31" name="TextBox 3"/>
          <p:cNvSpPr txBox="1"/>
          <p:nvPr/>
        </p:nvSpPr>
        <p:spPr>
          <a:xfrm>
            <a:off x="1164499" y="392452"/>
            <a:ext cx="2644562" cy="367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pc="300">
                <a:solidFill>
                  <a:schemeClr val="tx1"/>
                </a:solidFill>
              </a:rPr>
              <a:t>모델 선정</a:t>
            </a:r>
            <a:endParaRPr lang="ko-KR" altLang="en-US" spc="300">
              <a:solidFill>
                <a:schemeClr val="tx1"/>
              </a:solidFill>
            </a:endParaRPr>
          </a:p>
        </p:txBody>
      </p:sp>
      <p:sp>
        <p:nvSpPr>
          <p:cNvPr id="32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20772" y="1963857"/>
            <a:ext cx="10625171" cy="4125070"/>
          </a:xfrm>
          <a:prstGeom prst="rect">
            <a:avLst/>
          </a:prstGeom>
        </p:spPr>
        <p:txBody>
          <a:bodyPr vert="horz" wrap="square" lIns="91424" tIns="91424" rIns="91424" bIns="91424" anchor="t" anchorCtr="0">
            <a:normAutofit fontScale="77500" lnSpcReduction="20000"/>
          </a:bodyPr>
          <a:lstStyle/>
          <a:p>
            <a:pPr lvl="0">
              <a:lnSpc>
                <a:spcPct val="200000"/>
              </a:lnSpc>
              <a:buFont typeface="Wingdings"/>
              <a:buChar char="l"/>
              <a:defRPr/>
            </a:pPr>
            <a:r>
              <a:rPr lang="en-US" altLang="ko-KR" sz="3000">
                <a:solidFill>
                  <a:schemeClr val="tx1"/>
                </a:solidFill>
                <a:latin typeface="굴림"/>
                <a:ea typeface="굴림"/>
              </a:rPr>
              <a:t>Logistic Regression</a:t>
            </a:r>
            <a:endParaRPr lang="en-US" altLang="ko-KR" sz="3000">
              <a:solidFill>
                <a:schemeClr val="tx1"/>
              </a:solidFill>
              <a:latin typeface="굴림"/>
              <a:ea typeface="굴림"/>
            </a:endParaRPr>
          </a:p>
          <a:p>
            <a:pPr lvl="0">
              <a:lnSpc>
                <a:spcPct val="200000"/>
              </a:lnSpc>
              <a:buFont typeface="Wingdings"/>
              <a:buChar char="l"/>
              <a:defRPr/>
            </a:pPr>
            <a:r>
              <a:rPr lang="en-US" altLang="ko-KR" sz="3000">
                <a:solidFill>
                  <a:schemeClr val="tx1"/>
                </a:solidFill>
                <a:latin typeface="굴림"/>
                <a:ea typeface="굴림"/>
              </a:rPr>
              <a:t>GBM</a:t>
            </a:r>
            <a:endParaRPr lang="en-US" altLang="ko-KR" sz="3000">
              <a:solidFill>
                <a:schemeClr val="tx1"/>
              </a:solidFill>
              <a:latin typeface="굴림"/>
              <a:ea typeface="굴림"/>
            </a:endParaRPr>
          </a:p>
          <a:p>
            <a:pPr lvl="0">
              <a:lnSpc>
                <a:spcPct val="200000"/>
              </a:lnSpc>
              <a:buFont typeface="Wingdings"/>
              <a:buChar char="l"/>
              <a:defRPr/>
            </a:pPr>
            <a:r>
              <a:rPr lang="en-US" altLang="ko-KR" sz="3000">
                <a:solidFill>
                  <a:schemeClr val="tx1"/>
                </a:solidFill>
                <a:latin typeface="굴림"/>
                <a:ea typeface="굴림"/>
              </a:rPr>
              <a:t>RandomForest</a:t>
            </a:r>
            <a:endParaRPr lang="en-US" altLang="ko-KR" sz="3000">
              <a:solidFill>
                <a:schemeClr val="tx1"/>
              </a:solidFill>
              <a:latin typeface="굴림"/>
              <a:ea typeface="굴림"/>
            </a:endParaRPr>
          </a:p>
          <a:p>
            <a:pPr lvl="0">
              <a:lnSpc>
                <a:spcPct val="200000"/>
              </a:lnSpc>
              <a:buFont typeface="Wingdings"/>
              <a:buChar char="l"/>
              <a:defRPr/>
            </a:pPr>
            <a:r>
              <a:rPr lang="en-US" altLang="ko-KR" sz="3000">
                <a:solidFill>
                  <a:schemeClr val="tx1"/>
                </a:solidFill>
                <a:latin typeface="굴림"/>
                <a:ea typeface="굴림"/>
              </a:rPr>
              <a:t>KNN</a:t>
            </a:r>
            <a:endParaRPr lang="en-US" altLang="ko-KR" sz="3000">
              <a:solidFill>
                <a:schemeClr val="tx1"/>
              </a:solidFill>
              <a:latin typeface="굴림"/>
              <a:ea typeface="굴림"/>
            </a:endParaRPr>
          </a:p>
          <a:p>
            <a:pPr lvl="0">
              <a:lnSpc>
                <a:spcPct val="200000"/>
              </a:lnSpc>
              <a:buFont typeface="Wingdings"/>
              <a:buChar char="l"/>
              <a:defRPr/>
            </a:pPr>
            <a:r>
              <a:rPr lang="en-US" altLang="ko-KR" sz="3000">
                <a:solidFill>
                  <a:schemeClr val="tx1"/>
                </a:solidFill>
                <a:latin typeface="굴림"/>
                <a:ea typeface="굴림"/>
              </a:rPr>
              <a:t>SVM</a:t>
            </a:r>
            <a:endParaRPr lang="en-US" altLang="ko-KR" sz="3000">
              <a:solidFill>
                <a:schemeClr val="tx1"/>
              </a:solidFill>
              <a:latin typeface="굴림"/>
              <a:ea typeface="굴림"/>
            </a:endParaRPr>
          </a:p>
          <a:p>
            <a:pPr lvl="0">
              <a:lnSpc>
                <a:spcPct val="200000"/>
              </a:lnSpc>
              <a:buFont typeface="Wingdings"/>
              <a:buChar char="l"/>
              <a:defRPr/>
            </a:pPr>
            <a:r>
              <a:rPr lang="en-US" altLang="ko-KR" sz="3000">
                <a:solidFill>
                  <a:schemeClr val="tx1"/>
                </a:solidFill>
                <a:latin typeface="굴림"/>
                <a:ea typeface="굴림"/>
              </a:rPr>
              <a:t>Decision Tree</a:t>
            </a:r>
            <a:endParaRPr lang="en-US" altLang="en-US" sz="300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781863824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"/>
          <p:cNvSpPr txBox="1"/>
          <p:nvPr/>
        </p:nvSpPr>
        <p:spPr>
          <a:xfrm>
            <a:off x="1127760" y="137160"/>
            <a:ext cx="55579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Part 4</a:t>
            </a:r>
            <a:endParaRPr lang="en-US" altLang="ko-KR" sz="1000">
              <a:solidFill>
                <a:schemeClr val="tx1"/>
              </a:solidFill>
            </a:endParaRPr>
          </a:p>
        </p:txBody>
      </p:sp>
      <p:sp>
        <p:nvSpPr>
          <p:cNvPr id="31" name="TextBox 3"/>
          <p:cNvSpPr txBox="1"/>
          <p:nvPr/>
        </p:nvSpPr>
        <p:spPr>
          <a:xfrm>
            <a:off x="1164499" y="392452"/>
            <a:ext cx="4931501" cy="367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pc="300">
                <a:solidFill>
                  <a:schemeClr val="tx1"/>
                </a:solidFill>
              </a:rPr>
              <a:t>모델 학습</a:t>
            </a:r>
            <a:r>
              <a:rPr lang="en-US" altLang="ko-KR" spc="300">
                <a:solidFill>
                  <a:schemeClr val="tx1"/>
                </a:solidFill>
              </a:rPr>
              <a:t>-Logistic Regression,SVM</a:t>
            </a:r>
            <a:endParaRPr lang="en-US" altLang="ko-KR" spc="300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4242" y="1349162"/>
            <a:ext cx="5339725" cy="387932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96000" y="1189062"/>
            <a:ext cx="5367698" cy="4152783"/>
          </a:xfrm>
          <a:prstGeom prst="rect">
            <a:avLst/>
          </a:prstGeom>
        </p:spPr>
      </p:pic>
      <p:sp>
        <p:nvSpPr>
          <p:cNvPr id="36" name="Google Shape;130;p24"/>
          <p:cNvSpPr txBox="1"/>
          <p:nvPr/>
        </p:nvSpPr>
        <p:spPr>
          <a:xfrm>
            <a:off x="1952539" y="5551714"/>
            <a:ext cx="2102382" cy="546882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rmAutofit fontScale="85000" lnSpcReduction="20000"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30;p24"/>
          <p:cNvSpPr txBox="1"/>
          <p:nvPr/>
        </p:nvSpPr>
        <p:spPr>
          <a:xfrm>
            <a:off x="8447683" y="5442857"/>
            <a:ext cx="1068239" cy="546882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rm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SVM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1947972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"/>
          <p:cNvSpPr txBox="1"/>
          <p:nvPr/>
        </p:nvSpPr>
        <p:spPr>
          <a:xfrm>
            <a:off x="1127760" y="137160"/>
            <a:ext cx="55579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Part 4</a:t>
            </a:r>
            <a:endParaRPr lang="en-US" altLang="ko-KR" sz="1000">
              <a:solidFill>
                <a:schemeClr val="tx1"/>
              </a:solidFill>
            </a:endParaRPr>
          </a:p>
        </p:txBody>
      </p:sp>
      <p:sp>
        <p:nvSpPr>
          <p:cNvPr id="31" name="TextBox 3"/>
          <p:cNvSpPr txBox="1"/>
          <p:nvPr/>
        </p:nvSpPr>
        <p:spPr>
          <a:xfrm>
            <a:off x="1164497" y="392452"/>
            <a:ext cx="6065430" cy="367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pc="300">
                <a:solidFill>
                  <a:schemeClr val="tx1"/>
                </a:solidFill>
              </a:rPr>
              <a:t>모델 학습</a:t>
            </a:r>
            <a:r>
              <a:rPr lang="en-US" altLang="ko-KR" spc="300">
                <a:solidFill>
                  <a:schemeClr val="tx1"/>
                </a:solidFill>
              </a:rPr>
              <a:t>-GBM,KNN,Random Forest</a:t>
            </a:r>
            <a:endParaRPr lang="en-US" altLang="ko-KR" spc="300">
              <a:solidFill>
                <a:schemeClr val="tx1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8560" y="1191662"/>
            <a:ext cx="4319880" cy="212150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59072" y="1063943"/>
            <a:ext cx="4704071" cy="228050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94569" y="3636692"/>
            <a:ext cx="4622717" cy="2248663"/>
          </a:xfrm>
          <a:prstGeom prst="rect">
            <a:avLst/>
          </a:prstGeom>
        </p:spPr>
      </p:pic>
      <p:sp>
        <p:nvSpPr>
          <p:cNvPr id="41" name="Google Shape;130;p24"/>
          <p:cNvSpPr txBox="1"/>
          <p:nvPr/>
        </p:nvSpPr>
        <p:spPr>
          <a:xfrm>
            <a:off x="1934396" y="3429000"/>
            <a:ext cx="1068239" cy="546882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rm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GBM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30;p24"/>
          <p:cNvSpPr txBox="1"/>
          <p:nvPr/>
        </p:nvSpPr>
        <p:spPr>
          <a:xfrm>
            <a:off x="8373296" y="3429000"/>
            <a:ext cx="1068239" cy="546882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rm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KNN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130;p24"/>
          <p:cNvSpPr txBox="1"/>
          <p:nvPr/>
        </p:nvSpPr>
        <p:spPr>
          <a:xfrm>
            <a:off x="4519760" y="6130473"/>
            <a:ext cx="2664810" cy="546882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rmAutofit lnSpcReduction="10000"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Forest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3238109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"/>
          <p:cNvSpPr txBox="1"/>
          <p:nvPr/>
        </p:nvSpPr>
        <p:spPr>
          <a:xfrm>
            <a:off x="1127760" y="137160"/>
            <a:ext cx="55579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Part 4</a:t>
            </a:r>
            <a:endParaRPr lang="en-US" altLang="ko-KR" sz="1000">
              <a:solidFill>
                <a:schemeClr val="tx1"/>
              </a:solidFill>
            </a:endParaRPr>
          </a:p>
        </p:txBody>
      </p:sp>
      <p:sp>
        <p:nvSpPr>
          <p:cNvPr id="31" name="TextBox 3"/>
          <p:cNvSpPr txBox="1"/>
          <p:nvPr/>
        </p:nvSpPr>
        <p:spPr>
          <a:xfrm>
            <a:off x="1164499" y="392452"/>
            <a:ext cx="4931501" cy="367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pc="300">
                <a:solidFill>
                  <a:schemeClr val="tx1"/>
                </a:solidFill>
              </a:rPr>
              <a:t>모델 학습</a:t>
            </a:r>
            <a:r>
              <a:rPr lang="en-US" altLang="ko-KR" spc="300">
                <a:solidFill>
                  <a:schemeClr val="tx1"/>
                </a:solidFill>
              </a:rPr>
              <a:t>-Decision Tree</a:t>
            </a:r>
            <a:endParaRPr lang="en-US" altLang="ko-KR" spc="300">
              <a:solidFill>
                <a:schemeClr val="tx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42002" y="3645390"/>
            <a:ext cx="5022171" cy="287017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69644" y="683287"/>
            <a:ext cx="5310856" cy="2745712"/>
          </a:xfrm>
          <a:prstGeom prst="rect">
            <a:avLst/>
          </a:prstGeom>
        </p:spPr>
      </p:pic>
      <p:sp>
        <p:nvSpPr>
          <p:cNvPr id="38" name="Google Shape;130;p24"/>
          <p:cNvSpPr txBox="1"/>
          <p:nvPr/>
        </p:nvSpPr>
        <p:spPr>
          <a:xfrm>
            <a:off x="1498968" y="2882117"/>
            <a:ext cx="3136525" cy="175597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rm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Accuracy:1.0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Precision:1.0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F1 score:1.0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Confusion Matrix: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8127976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>
            <a:lumMod val="60000"/>
            <a:lumOff val="4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양쪽 대괄호 4"/>
          <p:cNvSpPr/>
          <p:nvPr/>
        </p:nvSpPr>
        <p:spPr>
          <a:xfrm>
            <a:off x="1026695" y="2342148"/>
            <a:ext cx="10299031" cy="2197768"/>
          </a:xfrm>
          <a:prstGeom prst="bracketPair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75910" y="2823410"/>
            <a:ext cx="1487804" cy="4512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400" spc="600">
                <a:solidFill>
                  <a:schemeClr val="bg1"/>
                </a:solidFill>
              </a:rPr>
              <a:t>Part 5</a:t>
            </a:r>
            <a:endParaRPr lang="en-US" altLang="ko-KR" sz="2400" spc="6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8160" y="3429000"/>
            <a:ext cx="3535679" cy="6363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3600" b="1" spc="600">
                <a:solidFill>
                  <a:schemeClr val="bg1"/>
                </a:solidFill>
              </a:rPr>
              <a:t>프로젝트 결과</a:t>
            </a:r>
            <a:endParaRPr lang="ko-KR" altLang="en-US" sz="3600" b="1" spc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22735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"/>
          <p:cNvSpPr txBox="1"/>
          <p:nvPr/>
        </p:nvSpPr>
        <p:spPr>
          <a:xfrm>
            <a:off x="1127760" y="137160"/>
            <a:ext cx="55579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Part 5</a:t>
            </a:r>
            <a:endParaRPr lang="en-US" altLang="ko-KR" sz="1000">
              <a:solidFill>
                <a:schemeClr val="tx1"/>
              </a:solidFill>
            </a:endParaRPr>
          </a:p>
        </p:txBody>
      </p:sp>
      <p:sp>
        <p:nvSpPr>
          <p:cNvPr id="31" name="TextBox 3"/>
          <p:cNvSpPr txBox="1"/>
          <p:nvPr/>
        </p:nvSpPr>
        <p:spPr>
          <a:xfrm>
            <a:off x="1164499" y="392452"/>
            <a:ext cx="4931501" cy="367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pc="300">
                <a:solidFill>
                  <a:schemeClr val="tx1"/>
                </a:solidFill>
              </a:rPr>
              <a:t>프로젝트 결과</a:t>
            </a:r>
            <a:endParaRPr lang="ko-KR" altLang="en-US" spc="300">
              <a:solidFill>
                <a:schemeClr val="tx1"/>
              </a:solidFill>
            </a:endParaRPr>
          </a:p>
        </p:txBody>
      </p:sp>
      <p:sp>
        <p:nvSpPr>
          <p:cNvPr id="39" name="Google Shape;135;p25"/>
          <p:cNvSpPr txBox="1">
            <a:spLocks noGrp="1"/>
          </p:cNvSpPr>
          <p:nvPr>
            <p:ph type="body" idx="1"/>
          </p:nvPr>
        </p:nvSpPr>
        <p:spPr>
          <a:xfrm>
            <a:off x="1391201" y="2346728"/>
            <a:ext cx="9028599" cy="2479271"/>
          </a:xfrm>
          <a:prstGeom prst="rect">
            <a:avLst/>
          </a:prstGeom>
        </p:spPr>
        <p:txBody>
          <a:bodyPr wrap="square" lIns="91424" tIns="91424" rIns="91424" bIns="91424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ko-KR" altLang="en-US">
                <a:latin typeface="굴림"/>
                <a:ea typeface="굴림"/>
              </a:rPr>
              <a:t>데이터의 특성과 모델의 성능을 종합적으로 고려하여</a:t>
            </a:r>
            <a:r>
              <a:rPr lang="en-US" altLang="ko-KR">
                <a:latin typeface="굴림"/>
                <a:ea typeface="굴림"/>
              </a:rPr>
              <a:t> Random Forest</a:t>
            </a:r>
            <a:r>
              <a:rPr lang="ko-KR" altLang="en-US">
                <a:latin typeface="굴림"/>
                <a:ea typeface="굴림"/>
              </a:rPr>
              <a:t> 또는 </a:t>
            </a:r>
            <a:r>
              <a:rPr lang="en-US" altLang="ko-KR">
                <a:latin typeface="굴림"/>
                <a:ea typeface="굴림"/>
              </a:rPr>
              <a:t>GBM</a:t>
            </a:r>
            <a:r>
              <a:rPr lang="ko-KR" altLang="en-US">
                <a:latin typeface="굴림"/>
                <a:ea typeface="굴림"/>
              </a:rPr>
              <a:t>이 가장 적합하다고 판단됨</a:t>
            </a:r>
            <a:endParaRPr lang="ko-KR" altLang="en-US">
              <a:latin typeface="굴림"/>
              <a:ea typeface="굴림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  <a:defRPr/>
            </a:pPr>
            <a:endParaRPr lang="ko-KR" altLang="en-US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670890638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외, 하늘, 시멘트이(가) 표시된 사진&#10;&#10;자동 생성된 설명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1519563" y="1946609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32634" y="2032624"/>
            <a:ext cx="346355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ko-KR" altLang="en-US" spc="600">
                <a:solidFill>
                  <a:schemeClr val="bg1"/>
                </a:solidFill>
              </a:rPr>
              <a:t>문제 정의 및 목표 설정</a:t>
            </a:r>
            <a:endParaRPr lang="ko-KR" altLang="en-US" spc="6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1493915" y="294229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42360" y="3019243"/>
            <a:ext cx="18542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600">
                <a:solidFill>
                  <a:schemeClr val="bg1"/>
                </a:solidFill>
              </a:rPr>
              <a:t>데이터 설명</a:t>
            </a:r>
            <a:endParaRPr lang="ko-KR" altLang="en-US" spc="60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1489106" y="3937989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08960" y="4014933"/>
            <a:ext cx="23876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600">
                <a:solidFill>
                  <a:schemeClr val="bg1"/>
                </a:solidFill>
              </a:rPr>
              <a:t>EDA</a:t>
            </a:r>
            <a:r>
              <a:rPr lang="ko-KR" altLang="en-US" spc="600">
                <a:solidFill>
                  <a:schemeClr val="bg1"/>
                </a:solidFill>
              </a:rPr>
              <a:t> 및 전처리</a:t>
            </a:r>
            <a:endParaRPr lang="ko-KR" altLang="en-US" spc="60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1485900" y="4933679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66060" y="5010623"/>
            <a:ext cx="2730582" cy="3595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600">
                <a:solidFill>
                  <a:schemeClr val="bg1"/>
                </a:solidFill>
              </a:rPr>
              <a:t>모델 선정 및 학습</a:t>
            </a:r>
            <a:endParaRPr lang="ko-KR" altLang="en-US" spc="6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1" name="TextBox 17"/>
          <p:cNvSpPr txBox="1"/>
          <p:nvPr/>
        </p:nvSpPr>
        <p:spPr>
          <a:xfrm>
            <a:off x="1489710" y="5820865"/>
            <a:ext cx="411480" cy="5127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5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4661535" y="5897809"/>
            <a:ext cx="824221" cy="3595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600">
                <a:solidFill>
                  <a:schemeClr val="bg1"/>
                </a:solidFill>
              </a:rPr>
              <a:t>결론</a:t>
            </a:r>
            <a:endParaRPr lang="ko-KR" altLang="en-US" spc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47073" y="3429000"/>
            <a:ext cx="5697854" cy="6363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3600" b="1" spc="600">
                <a:solidFill>
                  <a:schemeClr val="bg1"/>
                </a:solidFill>
              </a:rPr>
              <a:t>문제 설정 및 목표 설정</a:t>
            </a:r>
            <a:endParaRPr lang="ko-KR" altLang="en-US" sz="3600" b="1" spc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2"/>
          <p:cNvSpPr txBox="1"/>
          <p:nvPr/>
        </p:nvSpPr>
        <p:spPr>
          <a:xfrm>
            <a:off x="1127760" y="137160"/>
            <a:ext cx="55579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Part 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6" name="TextBox 3"/>
          <p:cNvSpPr txBox="1"/>
          <p:nvPr/>
        </p:nvSpPr>
        <p:spPr>
          <a:xfrm>
            <a:off x="1119142" y="383381"/>
            <a:ext cx="29802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300">
                <a:solidFill>
                  <a:schemeClr val="tx1"/>
                </a:solidFill>
              </a:rPr>
              <a:t>문제 설정 및 목표 설정</a:t>
            </a:r>
            <a:endParaRPr lang="ko-KR" altLang="en-US" spc="30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ko">
                <a:solidFill>
                  <a:schemeClr val="tx1"/>
                </a:solidFill>
              </a:rPr>
              <a:t>데이터 분석을 통해 시간 안에 갚은 고객과 연체된 고객의 특징을 파악하여 적합한 모델링 찾기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ko">
                <a:solidFill>
                  <a:schemeClr val="tx1"/>
                </a:solidFill>
              </a:rPr>
              <a:t>찾은 모델링으로 학습을 진행하며 최적의 모델링 찾기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ko">
                <a:solidFill>
                  <a:schemeClr val="tx1"/>
                </a:solidFill>
              </a:rPr>
              <a:t>성능을 향상 시킬 수 있는 방안 모색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0" name="직선 연결선 10"/>
          <p:cNvCxnSpPr/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11"/>
          <p:cNvCxnSpPr/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12"/>
          <p:cNvCxnSpPr/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Google Shape;70;p15"/>
          <p:cNvSpPr txBox="1"/>
          <p:nvPr/>
        </p:nvSpPr>
        <p:spPr>
          <a:xfrm>
            <a:off x="1243991" y="5351421"/>
            <a:ext cx="9704016" cy="98812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4" tIns="91424" rIns="91424" bIns="91424" anchor="t" anchorCtr="0">
            <a:normAutofit fontScale="92500" lnSpcReduction="10000"/>
          </a:bodyPr>
          <a:lstStyle/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" sz="2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대출 고객의 특징을 파악해서</a:t>
            </a:r>
            <a:endParaRPr xmlns:mc="http://schemas.openxmlformats.org/markup-compatibility/2006" xmlns:hp="http://schemas.haansoft.com/office/presentation/8.0" kumimoji="0" lang="ko" sz="28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" sz="2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최적의 ‘대출 상환 여부 예측’모델을 만드는 것</a:t>
            </a:r>
            <a:endParaRPr xmlns:mc="http://schemas.openxmlformats.org/markup-compatibility/2006" xmlns:hp="http://schemas.haansoft.com/office/presentation/8.0" kumimoji="0" sz="28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005127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양쪽 대괄호 4"/>
          <p:cNvSpPr/>
          <p:nvPr/>
        </p:nvSpPr>
        <p:spPr>
          <a:xfrm>
            <a:off x="1026695" y="2342148"/>
            <a:ext cx="10299031" cy="2197768"/>
          </a:xfrm>
          <a:prstGeom prst="bracketPair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28285" y="2823410"/>
            <a:ext cx="1487805" cy="4512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400" spc="600">
                <a:solidFill>
                  <a:schemeClr val="bg1"/>
                </a:solidFill>
              </a:rPr>
              <a:t>Part 2</a:t>
            </a:r>
            <a:endParaRPr lang="en-US" altLang="ko-KR" sz="2400" spc="6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4860" y="3429000"/>
            <a:ext cx="3011805" cy="6363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3600" b="1" spc="600">
                <a:solidFill>
                  <a:schemeClr val="bg1"/>
                </a:solidFill>
              </a:rPr>
              <a:t>데이터 설명</a:t>
            </a:r>
            <a:endParaRPr lang="ko-KR" altLang="en-US" sz="3600" b="1" spc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829901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1127760" y="137160"/>
            <a:ext cx="55579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Part 2</a:t>
            </a:r>
            <a:endParaRPr lang="en-US" altLang="ko-KR" sz="1000">
              <a:solidFill>
                <a:schemeClr val="tx1"/>
              </a:solidFill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1164045" y="392905"/>
            <a:ext cx="162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pc="300">
                <a:solidFill>
                  <a:schemeClr val="tx1"/>
                </a:solidFill>
              </a:rPr>
              <a:t>데이터 설명</a:t>
            </a:r>
            <a:endParaRPr lang="ko-KR" altLang="en-US" spc="300">
              <a:solidFill>
                <a:schemeClr val="tx1"/>
              </a:solidFill>
            </a:endParaRPr>
          </a:p>
        </p:txBody>
      </p:sp>
      <p:sp>
        <p:nvSpPr>
          <p:cNvPr id="18" name="Google Shape;76;p16"/>
          <p:cNvSpPr txBox="1">
            <a:spLocks noGrp="1"/>
          </p:cNvSpPr>
          <p:nvPr>
            <p:ph type="body" idx="1"/>
          </p:nvPr>
        </p:nvSpPr>
        <p:spPr>
          <a:xfrm>
            <a:off x="8615583" y="1044586"/>
            <a:ext cx="2557200" cy="3444000"/>
          </a:xfrm>
          <a:prstGeom prst="rect">
            <a:avLst/>
          </a:prstGeom>
        </p:spPr>
        <p:txBody>
          <a:bodyPr wrap="square" lIns="91424" tIns="91424" rIns="91424" bIns="91424" anchor="t" anchorCtr="0">
            <a:normAutofit fontScale="92500" lnSpcReduction="2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latin typeface="굴림"/>
                <a:ea typeface="굴림"/>
              </a:rPr>
              <a:t>데이터 정보:</a:t>
            </a:r>
            <a:endParaRPr lang="ko">
              <a:latin typeface="굴림"/>
              <a:ea typeface="굴림"/>
            </a:endParaRP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ko">
                <a:latin typeface="굴림"/>
                <a:ea typeface="굴림"/>
              </a:rPr>
              <a:t>2016.9~2016.12월까지 수집된 대출자 정보</a:t>
            </a:r>
            <a:endParaRPr lang="ko">
              <a:latin typeface="굴림"/>
              <a:ea typeface="굴림"/>
            </a:endParaRP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ko">
                <a:latin typeface="굴림"/>
                <a:ea typeface="굴림"/>
              </a:rPr>
              <a:t>11columns,500values</a:t>
            </a:r>
            <a:endParaRPr lang="ko">
              <a:latin typeface="굴림"/>
              <a:ea typeface="굴림"/>
            </a:endParaRPr>
          </a:p>
          <a:p>
            <a:pPr marL="0" lvl="0" indent="0" rtl="0"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ko">
                <a:latin typeface="굴림"/>
                <a:ea typeface="굴림"/>
              </a:rPr>
              <a:t>대출자의 대출에 관한 개인정보 기반 데이터</a:t>
            </a:r>
            <a:endParaRPr>
              <a:latin typeface="굴림"/>
              <a:ea typeface="굴림"/>
            </a:endParaRPr>
          </a:p>
        </p:txBody>
      </p:sp>
      <p:sp>
        <p:nvSpPr>
          <p:cNvPr id="19" name="Google Shape;77;p16"/>
          <p:cNvSpPr txBox="1">
            <a:spLocks noGrp="1"/>
          </p:cNvSpPr>
          <p:nvPr>
            <p:ph type="body" idx="1"/>
          </p:nvPr>
        </p:nvSpPr>
        <p:spPr>
          <a:xfrm>
            <a:off x="499635" y="6053057"/>
            <a:ext cx="8979300" cy="448200"/>
          </a:xfrm>
          <a:prstGeom prst="rect">
            <a:avLst/>
          </a:prstGeom>
        </p:spPr>
        <p:txBody>
          <a:bodyPr wrap="square" lIns="91424" tIns="91424" rIns="91424" bIns="91424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ko"/>
              <a:t>데이터 출처:https://www.kaggle.com/datasets/zhijinzhai/loandata?resource=download</a:t>
            </a:r>
            <a:endParaRPr/>
          </a:p>
        </p:txBody>
      </p:sp>
      <p:pic>
        <p:nvPicPr>
          <p:cNvPr id="20" name="Google Shape;78;p16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277229" y="1009603"/>
            <a:ext cx="7893498" cy="4630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4226037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1127760" y="137160"/>
            <a:ext cx="55579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Part 2</a:t>
            </a:r>
            <a:endParaRPr lang="en-US" altLang="ko-KR" sz="1000">
              <a:solidFill>
                <a:schemeClr val="tx1"/>
              </a:solidFill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1164499" y="392452"/>
            <a:ext cx="162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pc="300">
                <a:solidFill>
                  <a:schemeClr val="tx1"/>
                </a:solidFill>
              </a:rPr>
              <a:t>데이터 설명</a:t>
            </a:r>
            <a:endParaRPr lang="ko-KR" altLang="en-US" spc="300">
              <a:solidFill>
                <a:schemeClr val="tx1"/>
              </a:solidFill>
            </a:endParaRPr>
          </a:p>
        </p:txBody>
      </p:sp>
      <p:pic>
        <p:nvPicPr>
          <p:cNvPr id="24" name="Google Shape;85;p17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1155342" y="1432893"/>
            <a:ext cx="4522903" cy="43546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86;p17"/>
          <p:cNvSpPr txBox="1"/>
          <p:nvPr/>
        </p:nvSpPr>
        <p:spPr>
          <a:xfrm>
            <a:off x="6583693" y="1224557"/>
            <a:ext cx="4861129" cy="49589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4" tIns="91424" rIns="91424" bIns="91424" anchor="t" anchorCtr="0">
            <a:normAutofit lnSpcReduction="10000"/>
          </a:bodyPr>
          <a:lstStyle/>
          <a:p>
            <a:pPr marL="457200" lvl="0" indent="-342900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" sz="2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굴림"/>
                <a:ea typeface="굴림"/>
              </a:rPr>
              <a:t>수치형 데이터 :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굴림"/>
                <a:ea typeface="굴림"/>
              </a:rPr>
              <a:t> </a:t>
            </a:r>
            <a:r>
              <a:rPr xmlns:mc="http://schemas.openxmlformats.org/markup-compatibility/2006" xmlns:hp="http://schemas.haansoft.com/office/presentation/8.0" kumimoji="0" lang="ko" sz="2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굴림"/>
                <a:ea typeface="굴림"/>
              </a:rPr>
              <a:t>principle, terms, 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굴림"/>
                <a:ea typeface="굴림"/>
              </a:rPr>
              <a:t> </a:t>
            </a:r>
            <a:r>
              <a:rPr xmlns:mc="http://schemas.openxmlformats.org/markup-compatibility/2006" xmlns:hp="http://schemas.haansoft.com/office/presentation/8.0" kumimoji="0" lang="ko" sz="2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굴림"/>
                <a:ea typeface="굴림"/>
              </a:rPr>
              <a:t>effective_date, 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굴림"/>
                <a:ea typeface="굴림"/>
              </a:rPr>
              <a:t>   </a:t>
            </a:r>
            <a:r>
              <a:rPr xmlns:mc="http://schemas.openxmlformats.org/markup-compatibility/2006" xmlns:hp="http://schemas.haansoft.com/office/presentation/8.0" kumimoji="0" lang="ko" sz="2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굴림"/>
                <a:ea typeface="굴림"/>
              </a:rPr>
              <a:t>due_date, paid_off_date, past_due_date, age</a:t>
            </a:r>
            <a:endParaRPr xmlns:mc="http://schemas.openxmlformats.org/markup-compatibility/2006" xmlns:hp="http://schemas.haansoft.com/office/presentation/8.0" kumimoji="0" lang="ko" sz="2800" b="0" i="0" u="none" strike="noStrike" kern="1200" cap="none" spc="0" normalizeH="0" baseline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457200" lv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25000"/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sz="2800" b="0" i="0" u="none" strike="noStrike" kern="1200" cap="none" spc="0" normalizeH="0" baseline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457200" lvl="0" indent="-34290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25000"/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" sz="2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굴림"/>
                <a:ea typeface="굴림"/>
              </a:rPr>
              <a:t>범주형 데이터 : </a:t>
            </a:r>
            <a:endParaRPr xmlns:mc="http://schemas.openxmlformats.org/markup-compatibility/2006" xmlns:hp="http://schemas.haansoft.com/office/presentation/8.0" kumimoji="0" lang="ko" sz="2800" b="0" i="0" u="none" strike="noStrike" kern="1200" cap="none" spc="0" normalizeH="0" baseline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114300" lv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" sz="2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굴림"/>
                <a:ea typeface="굴림"/>
              </a:rPr>
              <a:t>loan_ID, gender,education,  loan_status</a:t>
            </a:r>
            <a:endParaRPr xmlns:mc="http://schemas.openxmlformats.org/markup-compatibility/2006" xmlns:hp="http://schemas.haansoft.com/office/presentation/8.0" kumimoji="0" lang="ko" sz="2800" b="0" i="0" u="none" strike="noStrike" kern="1200" cap="none" spc="0" normalizeH="0" baseline="0" mc:Ignorable="hp" hp:hslEmbossed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071743518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양쪽 대괄호 4"/>
          <p:cNvSpPr/>
          <p:nvPr/>
        </p:nvSpPr>
        <p:spPr>
          <a:xfrm>
            <a:off x="1026695" y="2342148"/>
            <a:ext cx="10299031" cy="2197768"/>
          </a:xfrm>
          <a:prstGeom prst="bracketPair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37810" y="2823410"/>
            <a:ext cx="1487804" cy="4512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400" spc="600">
                <a:solidFill>
                  <a:schemeClr val="bg1"/>
                </a:solidFill>
              </a:rPr>
              <a:t>Part 3</a:t>
            </a:r>
            <a:endParaRPr lang="en-US" altLang="ko-KR" sz="2400" spc="6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6710" y="3429000"/>
            <a:ext cx="3878579" cy="6363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3600" b="1" spc="600">
                <a:solidFill>
                  <a:schemeClr val="bg1"/>
                </a:solidFill>
              </a:rPr>
              <a:t>EDA</a:t>
            </a:r>
            <a:r>
              <a:rPr lang="ko-KR" altLang="en-US" sz="3600" b="1" spc="600">
                <a:solidFill>
                  <a:schemeClr val="bg1"/>
                </a:solidFill>
              </a:rPr>
              <a:t> 및 전처리</a:t>
            </a:r>
            <a:endParaRPr lang="ko-KR" altLang="en-US" sz="3600" b="1" spc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770769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1127760" y="137160"/>
            <a:ext cx="55579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Part 3</a:t>
            </a:r>
            <a:endParaRPr lang="en-US" altLang="ko-KR" sz="1000">
              <a:solidFill>
                <a:schemeClr val="tx1"/>
              </a:solidFill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1164499" y="392452"/>
            <a:ext cx="2644562" cy="367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300">
                <a:solidFill>
                  <a:schemeClr val="tx1"/>
                </a:solidFill>
              </a:rPr>
              <a:t>EDA</a:t>
            </a:r>
            <a:r>
              <a:rPr lang="ko-KR" altLang="en-US" spc="300">
                <a:solidFill>
                  <a:schemeClr val="tx1"/>
                </a:solidFill>
              </a:rPr>
              <a:t> 및 전처리</a:t>
            </a:r>
            <a:endParaRPr lang="ko-KR" altLang="en-US" spc="300">
              <a:solidFill>
                <a:schemeClr val="tx1"/>
              </a:solidFill>
            </a:endParaRPr>
          </a:p>
        </p:txBody>
      </p:sp>
      <p:pic>
        <p:nvPicPr>
          <p:cNvPr id="24" name="Google Shape;92;p18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583844" y="985396"/>
            <a:ext cx="7214003" cy="54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98;p19"/>
          <p:cNvSpPr txBox="1"/>
          <p:nvPr/>
        </p:nvSpPr>
        <p:spPr>
          <a:xfrm>
            <a:off x="8586838" y="1420328"/>
            <a:ext cx="2631300" cy="401734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rmAutofit lnSpcReduction="10000"/>
          </a:bodyPr>
          <a:lstStyle/>
          <a:p>
            <a:pPr marL="0" marR="0" lvl="0" indent="0" algn="l" defTabSz="914400" rtl="0" eaLnBrk="1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0" cap="none" spc="0" normalizeH="0" baseline="0" mc:Ignorable="hp" hp:hslEmbossed="0">
                <a:solidFill>
                  <a:srgbClr val="44546a"/>
                </a:solidFill>
                <a:latin typeface="굴림"/>
                <a:ea typeface="굴림"/>
                <a:cs typeface="Arial"/>
                <a:sym typeface="Arial"/>
              </a:rPr>
              <a:t>기본적인 데이터 시각화를 통해 분포도를 측정함</a:t>
            </a:r>
            <a:endParaRPr xmlns:mc="http://schemas.openxmlformats.org/markup-compatibility/2006" xmlns:hp="http://schemas.haansoft.com/office/presentation/8.0" kumimoji="0" lang="ko" sz="2000" b="0" i="0" u="none" strike="noStrike" kern="0" cap="none" spc="0" normalizeH="0" baseline="0" mc:Ignorable="hp" hp:hslEmbossed="0">
              <a:solidFill>
                <a:schemeClr val="dk2"/>
              </a:solidFill>
              <a:latin typeface="굴림"/>
              <a:ea typeface="굴림"/>
              <a:cs typeface="Arial"/>
              <a:sym typeface="Arial"/>
            </a:endParaRPr>
          </a:p>
          <a:p>
            <a:pPr marL="0" marR="0" lvl="0" indent="0" algn="l" defTabSz="914400" rtl="0" eaLnBrk="1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" sz="2000" b="0" i="0" u="none" strike="noStrike" kern="0" cap="none" spc="0" normalizeH="0" baseline="0" mc:Ignorable="hp" hp:hslEmbossed="0">
                <a:solidFill>
                  <a:schemeClr val="dk2"/>
                </a:solidFill>
                <a:latin typeface="굴림"/>
                <a:ea typeface="굴림"/>
                <a:cs typeface="Arial"/>
                <a:sym typeface="Arial"/>
              </a:rPr>
              <a:t>대출금은 주로 800,1000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0" cap="none" spc="0" normalizeH="0" baseline="0" mc:Ignorable="hp" hp:hslEmbossed="0">
                <a:solidFill>
                  <a:schemeClr val="dk2"/>
                </a:solidFill>
                <a:latin typeface="굴림"/>
                <a:ea typeface="굴림"/>
                <a:cs typeface="Arial"/>
                <a:sym typeface="Arial"/>
              </a:rPr>
              <a:t>로 구성 됨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0" cap="none" spc="0" normalizeH="0" baseline="0" mc:Ignorable="hp" hp:hslEmbossed="0">
              <a:solidFill>
                <a:schemeClr val="dk2"/>
              </a:solidFill>
              <a:latin typeface="굴림"/>
              <a:ea typeface="굴림"/>
              <a:cs typeface="Arial"/>
              <a:sym typeface="Arial"/>
            </a:endParaRPr>
          </a:p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0" cap="none" spc="0" normalizeH="0" baseline="0" mc:Ignorable="hp" hp:hslEmbossed="0">
                <a:solidFill>
                  <a:schemeClr val="dk2"/>
                </a:solidFill>
                <a:latin typeface="굴림"/>
                <a:ea typeface="굴림"/>
                <a:cs typeface="Arial"/>
                <a:sym typeface="Arial"/>
              </a:rPr>
              <a:t>상환여부 비율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  <a:solidFill>
                  <a:schemeClr val="dk2"/>
                </a:solidFill>
                <a:latin typeface="굴림"/>
                <a:ea typeface="굴림"/>
                <a:cs typeface="Arial"/>
                <a:sym typeface="Arial"/>
              </a:rPr>
              <a:t>6:2:2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<a:solidFill>
                <a:schemeClr val="dk2"/>
              </a:solidFill>
              <a:latin typeface="굴림"/>
              <a:ea typeface="굴림"/>
              <a:cs typeface="Arial"/>
              <a:sym typeface="Arial"/>
            </a:endParaRPr>
          </a:p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0" cap="none" spc="0" normalizeH="0" baseline="0" mc:Ignorable="hp" hp:hslEmbossed="0">
              <a:solidFill>
                <a:schemeClr val="dk2"/>
              </a:solidFill>
              <a:latin typeface="굴림"/>
              <a:ea typeface="굴림"/>
              <a:cs typeface="Arial"/>
              <a:sym typeface="Arial"/>
            </a:endParaRPr>
          </a:p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sz="2000" b="0" i="0" u="none" strike="noStrike" kern="0" cap="none" spc="0" normalizeH="0" baseline="0" mc:Ignorable="hp" hp:hslEmbossed="0">
              <a:solidFill>
                <a:schemeClr val="dk2"/>
              </a:solidFill>
              <a:latin typeface="굴림"/>
              <a:ea typeface="굴림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27623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299</ep:Words>
  <ep:PresentationFormat>와이드스크린</ep:PresentationFormat>
  <ep:Paragraphs>128</ep:Paragraphs>
  <ep:Slides>20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2022-12-21T02:15:26.000</dcterms:created>
  <dc:creator>Yu Saebyeol</dc:creator>
  <cp:lastModifiedBy>한성민</cp:lastModifiedBy>
  <dcterms:modified xsi:type="dcterms:W3CDTF">2024-05-15T14:12:14.369</dcterms:modified>
  <cp:revision>17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